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27"/>
  </p:notesMasterIdLst>
  <p:handoutMasterIdLst>
    <p:handoutMasterId r:id="rId28"/>
  </p:handoutMasterIdLst>
  <p:sldIdLst>
    <p:sldId id="327" r:id="rId5"/>
    <p:sldId id="330" r:id="rId6"/>
    <p:sldId id="331" r:id="rId7"/>
    <p:sldId id="332" r:id="rId8"/>
    <p:sldId id="298" r:id="rId9"/>
    <p:sldId id="262" r:id="rId10"/>
    <p:sldId id="299" r:id="rId11"/>
    <p:sldId id="302" r:id="rId12"/>
    <p:sldId id="264" r:id="rId13"/>
    <p:sldId id="266" r:id="rId14"/>
    <p:sldId id="265" r:id="rId15"/>
    <p:sldId id="276" r:id="rId16"/>
    <p:sldId id="333" r:id="rId17"/>
    <p:sldId id="303" r:id="rId18"/>
    <p:sldId id="293" r:id="rId19"/>
    <p:sldId id="277" r:id="rId20"/>
    <p:sldId id="284" r:id="rId21"/>
    <p:sldId id="269" r:id="rId22"/>
    <p:sldId id="304" r:id="rId23"/>
    <p:sldId id="306" r:id="rId24"/>
    <p:sldId id="307" r:id="rId25"/>
    <p:sldId id="329" r:id="rId26"/>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F2F4F8"/>
    <a:srgbClr val="1C7DDB"/>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61" d="100"/>
          <a:sy n="61" d="100"/>
        </p:scale>
        <p:origin x="1272"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9/19/2021</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9/19/2021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9/19/2021</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9/19/2021</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9/19/2021</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9/19/2021</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9/19/2021</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9/19/2021</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9/19/2021</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9/19/2021</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9/19/2021</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9/19/2021</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prakrati08/prakrati-test/blob/main/Final%20Project%20NB5.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prakrati08/prakrati-test/blob/main/Final%20Project%20NB4.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prakrati08/prakrati-test/blob/main/Final%20Project%20NB6.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prakrati08/prakrati-test/blob/main/Final%20Project%20NB7.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prakrati08/prakrati-test/blob/main/Final%20Project%20NB1.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prakrati08/prakrati-test/blob/main/Final%20Project%20NB2.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prakrati08/prakrati-test/blob/main/Final%20Project%20NB3.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707886"/>
          </a:xfrm>
          <a:prstGeom prst="rect">
            <a:avLst/>
          </a:prstGeom>
          <a:noFill/>
        </p:spPr>
        <p:txBody>
          <a:bodyPr wrap="square" lIns="91440" tIns="45720" rIns="91440" bIns="45720" rtlCol="0" anchor="t">
            <a:spAutoFit/>
          </a:bodyPr>
          <a:lstStyle/>
          <a:p>
            <a:r>
              <a:rPr lang="en-US" sz="2000" dirty="0">
                <a:solidFill>
                  <a:schemeClr val="bg2"/>
                </a:solidFill>
                <a:latin typeface="Abadi"/>
                <a:ea typeface="SF Pro" pitchFamily="2" charset="0"/>
                <a:cs typeface="SF Pro" pitchFamily="2" charset="0"/>
              </a:rPr>
              <a:t>Prakrati Gupta</a:t>
            </a:r>
          </a:p>
          <a:p>
            <a:r>
              <a:rPr lang="en-US" sz="2000" dirty="0">
                <a:solidFill>
                  <a:schemeClr val="bg2"/>
                </a:solidFill>
                <a:latin typeface="Abadi"/>
                <a:ea typeface="SF Pro" pitchFamily="2" charset="0"/>
                <a:cs typeface="SF Pro" pitchFamily="2" charset="0"/>
              </a:rPr>
              <a:t>19/09/2021</a:t>
            </a:r>
            <a:endParaRPr lang="en-US" sz="2000"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325990"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EDA – Exploratory Data Analysis</a:t>
            </a:r>
          </a:p>
          <a:p>
            <a:pPr>
              <a:lnSpc>
                <a:spcPct val="100000"/>
              </a:lnSpc>
              <a:spcBef>
                <a:spcPts val="1400"/>
              </a:spcBef>
            </a:pPr>
            <a:r>
              <a:rPr lang="en-US" sz="2200" dirty="0">
                <a:solidFill>
                  <a:schemeClr val="accent3">
                    <a:lumMod val="25000"/>
                  </a:schemeClr>
                </a:solidFill>
                <a:latin typeface="Abadi"/>
              </a:rPr>
              <a:t>Exploratory Data Analysis refers to the critical process of performing initial investigations on data to discover patterns, to spot anomalies, to test hypothesis and to check assumptions with the help of summary statistics and graphical representations.</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 URL</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Picture 5">
            <a:extLst>
              <a:ext uri="{FF2B5EF4-FFF2-40B4-BE49-F238E27FC236}">
                <a16:creationId xmlns:a16="http://schemas.microsoft.com/office/drawing/2014/main" id="{EC8591B3-80A5-401C-AC64-2A398832CC50}"/>
              </a:ext>
            </a:extLst>
          </p:cNvPr>
          <p:cNvPicPr>
            <a:picLocks noChangeAspect="1"/>
          </p:cNvPicPr>
          <p:nvPr/>
        </p:nvPicPr>
        <p:blipFill>
          <a:blip r:embed="rId4"/>
          <a:stretch>
            <a:fillRect/>
          </a:stretch>
        </p:blipFill>
        <p:spPr>
          <a:xfrm>
            <a:off x="6096000" y="1825625"/>
            <a:ext cx="5980386" cy="2762141"/>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Exploratory Data Analysis refers to the critical process of performing initial investigations on data to discover patterns, to spot anomalies, to test hypothesis and to check assumptions with the help of summary statistics and graphical representations.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 URL</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pic>
        <p:nvPicPr>
          <p:cNvPr id="6" name="Picture 5">
            <a:extLst>
              <a:ext uri="{FF2B5EF4-FFF2-40B4-BE49-F238E27FC236}">
                <a16:creationId xmlns:a16="http://schemas.microsoft.com/office/drawing/2014/main" id="{54878AB1-2AB7-433E-BFD9-F067149BC2BC}"/>
              </a:ext>
            </a:extLst>
          </p:cNvPr>
          <p:cNvPicPr>
            <a:picLocks noChangeAspect="1"/>
          </p:cNvPicPr>
          <p:nvPr/>
        </p:nvPicPr>
        <p:blipFill>
          <a:blip r:embed="rId4"/>
          <a:stretch>
            <a:fillRect/>
          </a:stretch>
        </p:blipFill>
        <p:spPr>
          <a:xfrm>
            <a:off x="530834" y="4179311"/>
            <a:ext cx="10754777" cy="2247900"/>
          </a:xfrm>
          <a:prstGeom prst="rect">
            <a:avLst/>
          </a:prstGeom>
        </p:spPr>
      </p:pic>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Folium is a Python library used for visualizing geospatial data. It is easy to use and yet a powerful library. Folium is a Python wrapper for Leaflet.js which is a leading open-source JavaScript library for plotting interactive maps</a:t>
            </a:r>
          </a:p>
          <a:p>
            <a:pPr algn="l"/>
            <a:r>
              <a:rPr lang="en-US" sz="2000" dirty="0">
                <a:solidFill>
                  <a:schemeClr val="accent3">
                    <a:lumMod val="25000"/>
                  </a:schemeClr>
                </a:solidFill>
                <a:latin typeface="Abadi" panose="020B0604020104020204" pitchFamily="34" charset="0"/>
              </a:rPr>
              <a:t>Markers are the items used for marking a location on a map. For example, when you use Google Maps for navigation, your location is marked by a marker and your destination is marked by another marker. Markers are among the most important and helpful things on a map. </a:t>
            </a:r>
          </a:p>
          <a:p>
            <a:pPr algn="l"/>
            <a:r>
              <a:rPr lang="en-US" sz="2000" dirty="0">
                <a:solidFill>
                  <a:schemeClr val="accent3">
                    <a:lumMod val="25000"/>
                  </a:schemeClr>
                </a:solidFill>
                <a:latin typeface="Abadi" panose="020B0604020104020204" pitchFamily="34" charset="0"/>
              </a:rPr>
              <a:t>Folium gives a folium. Marker() class for plotting markers on a map. Just pass the latitude and longitude of the location, mention the popup and tooltip and add it to the map.</a:t>
            </a:r>
          </a:p>
          <a:p>
            <a:pPr>
              <a:lnSpc>
                <a:spcPct val="100000"/>
              </a:lnSpc>
              <a:spcBef>
                <a:spcPts val="1400"/>
              </a:spcBef>
            </a:pPr>
            <a:r>
              <a:rPr lang="en-US" sz="2000" dirty="0">
                <a:solidFill>
                  <a:schemeClr val="accent3">
                    <a:lumMod val="25000"/>
                  </a:schemeClr>
                </a:solidFill>
                <a:latin typeface="Abadi" panose="020B0604020104020204" pitchFamily="34" charset="0"/>
                <a:hlinkClick r:id="rId3"/>
              </a:rPr>
              <a:t>GitHub URL</a:t>
            </a:r>
            <a:endParaRPr lang="en-US" sz="20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pic>
        <p:nvPicPr>
          <p:cNvPr id="6" name="Picture 5">
            <a:extLst>
              <a:ext uri="{FF2B5EF4-FFF2-40B4-BE49-F238E27FC236}">
                <a16:creationId xmlns:a16="http://schemas.microsoft.com/office/drawing/2014/main" id="{157D573B-A4F3-4FCF-B511-C2C14C6263AC}"/>
              </a:ext>
            </a:extLst>
          </p:cNvPr>
          <p:cNvPicPr>
            <a:picLocks noChangeAspect="1"/>
          </p:cNvPicPr>
          <p:nvPr/>
        </p:nvPicPr>
        <p:blipFill>
          <a:blip r:embed="rId2"/>
          <a:stretch>
            <a:fillRect/>
          </a:stretch>
        </p:blipFill>
        <p:spPr>
          <a:xfrm>
            <a:off x="536004" y="4387812"/>
            <a:ext cx="4643073" cy="2039399"/>
          </a:xfrm>
          <a:prstGeom prst="rect">
            <a:avLst/>
          </a:prstGeom>
        </p:spPr>
      </p:pic>
      <p:pic>
        <p:nvPicPr>
          <p:cNvPr id="8" name="Picture 7">
            <a:extLst>
              <a:ext uri="{FF2B5EF4-FFF2-40B4-BE49-F238E27FC236}">
                <a16:creationId xmlns:a16="http://schemas.microsoft.com/office/drawing/2014/main" id="{08DEBB31-62BB-40FA-B8F5-DC377665FA5A}"/>
              </a:ext>
            </a:extLst>
          </p:cNvPr>
          <p:cNvPicPr>
            <a:picLocks noChangeAspect="1"/>
          </p:cNvPicPr>
          <p:nvPr/>
        </p:nvPicPr>
        <p:blipFill>
          <a:blip r:embed="rId3"/>
          <a:stretch>
            <a:fillRect/>
          </a:stretch>
        </p:blipFill>
        <p:spPr>
          <a:xfrm>
            <a:off x="536004" y="1359411"/>
            <a:ext cx="10629976" cy="2461491"/>
          </a:xfrm>
          <a:prstGeom prst="rect">
            <a:avLst/>
          </a:prstGeom>
        </p:spPr>
      </p:pic>
      <p:pic>
        <p:nvPicPr>
          <p:cNvPr id="7" name="Picture 6">
            <a:extLst>
              <a:ext uri="{FF2B5EF4-FFF2-40B4-BE49-F238E27FC236}">
                <a16:creationId xmlns:a16="http://schemas.microsoft.com/office/drawing/2014/main" id="{236760C6-E972-4370-B3F8-8D1F8689DCC4}"/>
              </a:ext>
            </a:extLst>
          </p:cNvPr>
          <p:cNvPicPr>
            <a:picLocks noChangeAspect="1"/>
          </p:cNvPicPr>
          <p:nvPr/>
        </p:nvPicPr>
        <p:blipFill>
          <a:blip r:embed="rId4"/>
          <a:stretch>
            <a:fillRect/>
          </a:stretch>
        </p:blipFill>
        <p:spPr>
          <a:xfrm>
            <a:off x="5754414" y="4387812"/>
            <a:ext cx="5092262" cy="2014537"/>
          </a:xfrm>
          <a:prstGeom prst="rect">
            <a:avLst/>
          </a:prstGeom>
        </p:spPr>
      </p:pic>
    </p:spTree>
    <p:extLst>
      <p:ext uri="{BB962C8B-B14F-4D97-AF65-F5344CB8AC3E}">
        <p14:creationId xmlns:p14="http://schemas.microsoft.com/office/powerpoint/2010/main" val="38810470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Plotly Python graphing library is a scientific graphing library. Graphs can be styled with Python and a GUI, and shared with a URL for others to view, collaborate, or save a copy</a:t>
            </a:r>
          </a:p>
          <a:p>
            <a:pPr>
              <a:lnSpc>
                <a:spcPct val="100000"/>
              </a:lnSpc>
              <a:spcBef>
                <a:spcPts val="1400"/>
              </a:spcBef>
            </a:pPr>
            <a:r>
              <a:rPr lang="en-US" sz="2200" dirty="0">
                <a:solidFill>
                  <a:schemeClr val="accent3">
                    <a:lumMod val="25000"/>
                  </a:schemeClr>
                </a:solidFill>
                <a:latin typeface="Abadi" panose="020B0604020104020204" pitchFamily="34" charset="0"/>
              </a:rPr>
              <a:t>Plotly provides online graphing, analytics, and statistics tools for individuals and collaboration, as well as scientific graphing libraries for Python, R, MATLAB, Perl, Julia, Arduino, and REST</a:t>
            </a:r>
          </a:p>
          <a:p>
            <a:pPr marL="0" indent="0">
              <a:buNone/>
            </a:pP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Predictive analytics is an applied field that uses a variety of quantitative methods that make use of data in order to make predictions. </a:t>
            </a:r>
          </a:p>
          <a:p>
            <a:pPr>
              <a:lnSpc>
                <a:spcPct val="100000"/>
              </a:lnSpc>
              <a:spcBef>
                <a:spcPts val="1400"/>
              </a:spcBef>
            </a:pPr>
            <a:r>
              <a:rPr lang="en-US" sz="2200" dirty="0">
                <a:solidFill>
                  <a:schemeClr val="accent3">
                    <a:lumMod val="25000"/>
                  </a:schemeClr>
                </a:solidFill>
                <a:latin typeface="Abadi" panose="020B0604020104020204" pitchFamily="34" charset="0"/>
              </a:rPr>
              <a:t>The predictive analysis makes predictions on what might happen in the future using historical data. The data is gathered in base table which is consist of three important components: population, the candidate predictors and target.</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 URL</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8" name="Picture 7">
            <a:extLst>
              <a:ext uri="{FF2B5EF4-FFF2-40B4-BE49-F238E27FC236}">
                <a16:creationId xmlns:a16="http://schemas.microsoft.com/office/drawing/2014/main" id="{5516EC0C-5015-40D1-AD11-FB6169A4EBDD}"/>
              </a:ext>
            </a:extLst>
          </p:cNvPr>
          <p:cNvPicPr>
            <a:picLocks noChangeAspect="1"/>
          </p:cNvPicPr>
          <p:nvPr/>
        </p:nvPicPr>
        <p:blipFill>
          <a:blip r:embed="rId4"/>
          <a:stretch>
            <a:fillRect/>
          </a:stretch>
        </p:blipFill>
        <p:spPr>
          <a:xfrm>
            <a:off x="920402" y="4792717"/>
            <a:ext cx="3664334" cy="1844262"/>
          </a:xfrm>
          <a:prstGeom prst="rect">
            <a:avLst/>
          </a:prstGeom>
        </p:spPr>
      </p:pic>
      <p:pic>
        <p:nvPicPr>
          <p:cNvPr id="10" name="Picture 9">
            <a:extLst>
              <a:ext uri="{FF2B5EF4-FFF2-40B4-BE49-F238E27FC236}">
                <a16:creationId xmlns:a16="http://schemas.microsoft.com/office/drawing/2014/main" id="{12A7C763-20D6-454F-8D92-A3B809AC4528}"/>
              </a:ext>
            </a:extLst>
          </p:cNvPr>
          <p:cNvPicPr>
            <a:picLocks noChangeAspect="1"/>
          </p:cNvPicPr>
          <p:nvPr/>
        </p:nvPicPr>
        <p:blipFill>
          <a:blip r:embed="rId5"/>
          <a:stretch>
            <a:fillRect/>
          </a:stretch>
        </p:blipFill>
        <p:spPr>
          <a:xfrm>
            <a:off x="5323288" y="4905223"/>
            <a:ext cx="5696809" cy="1619250"/>
          </a:xfrm>
          <a:prstGeom prst="rect">
            <a:avLst/>
          </a:prstGeom>
        </p:spPr>
      </p:pic>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a:extLst>
              <a:ext uri="{FF2B5EF4-FFF2-40B4-BE49-F238E27FC236}">
                <a16:creationId xmlns:a16="http://schemas.microsoft.com/office/drawing/2014/main" id="{35C840CD-CB24-4F28-B3D6-22F8F4305209}"/>
              </a:ext>
            </a:extLst>
          </p:cNvPr>
          <p:cNvPicPr>
            <a:picLocks noChangeAspect="1"/>
          </p:cNvPicPr>
          <p:nvPr/>
        </p:nvPicPr>
        <p:blipFill>
          <a:blip r:embed="rId4"/>
          <a:stretch>
            <a:fillRect/>
          </a:stretch>
        </p:blipFill>
        <p:spPr>
          <a:xfrm>
            <a:off x="465682" y="1403188"/>
            <a:ext cx="6455380" cy="3100687"/>
          </a:xfrm>
          <a:prstGeom prst="rect">
            <a:avLst/>
          </a:prstGeom>
        </p:spPr>
      </p:pic>
      <p:pic>
        <p:nvPicPr>
          <p:cNvPr id="6" name="Picture 5">
            <a:extLst>
              <a:ext uri="{FF2B5EF4-FFF2-40B4-BE49-F238E27FC236}">
                <a16:creationId xmlns:a16="http://schemas.microsoft.com/office/drawing/2014/main" id="{1AB8FBAF-7C91-4BDB-8B29-851E0D2C9582}"/>
              </a:ext>
            </a:extLst>
          </p:cNvPr>
          <p:cNvPicPr>
            <a:picLocks noChangeAspect="1"/>
          </p:cNvPicPr>
          <p:nvPr/>
        </p:nvPicPr>
        <p:blipFill>
          <a:blip r:embed="rId5"/>
          <a:stretch>
            <a:fillRect/>
          </a:stretch>
        </p:blipFill>
        <p:spPr>
          <a:xfrm>
            <a:off x="4142057" y="4503875"/>
            <a:ext cx="3596509" cy="2354125"/>
          </a:xfrm>
          <a:prstGeom prst="rect">
            <a:avLst/>
          </a:prstGeom>
        </p:spPr>
      </p:pic>
      <p:pic>
        <p:nvPicPr>
          <p:cNvPr id="12" name="Picture 11">
            <a:extLst>
              <a:ext uri="{FF2B5EF4-FFF2-40B4-BE49-F238E27FC236}">
                <a16:creationId xmlns:a16="http://schemas.microsoft.com/office/drawing/2014/main" id="{C2F2C789-8971-4E90-821C-17AB01C2ECF4}"/>
              </a:ext>
            </a:extLst>
          </p:cNvPr>
          <p:cNvPicPr>
            <a:picLocks noChangeAspect="1"/>
          </p:cNvPicPr>
          <p:nvPr/>
        </p:nvPicPr>
        <p:blipFill>
          <a:blip r:embed="rId6"/>
          <a:stretch>
            <a:fillRect/>
          </a:stretch>
        </p:blipFill>
        <p:spPr>
          <a:xfrm>
            <a:off x="7897268" y="1648795"/>
            <a:ext cx="3829050" cy="4476750"/>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A scatter plot of Flight Number vs. Launch Site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7E271B65-676B-4320-8F34-BF0E822E14D8}"/>
              </a:ext>
            </a:extLst>
          </p:cNvPr>
          <p:cNvPicPr>
            <a:picLocks noChangeAspect="1"/>
          </p:cNvPicPr>
          <p:nvPr/>
        </p:nvPicPr>
        <p:blipFill>
          <a:blip r:embed="rId3"/>
          <a:stretch>
            <a:fillRect/>
          </a:stretch>
        </p:blipFill>
        <p:spPr>
          <a:xfrm>
            <a:off x="5056403" y="3114414"/>
            <a:ext cx="4676775" cy="2619375"/>
          </a:xfrm>
          <a:prstGeom prst="rect">
            <a:avLst/>
          </a:prstGeom>
        </p:spPr>
      </p:pic>
      <p:pic>
        <p:nvPicPr>
          <p:cNvPr id="8" name="Picture 7">
            <a:extLst>
              <a:ext uri="{FF2B5EF4-FFF2-40B4-BE49-F238E27FC236}">
                <a16:creationId xmlns:a16="http://schemas.microsoft.com/office/drawing/2014/main" id="{9999577D-8329-442D-AA20-7A04B2E7B37C}"/>
              </a:ext>
            </a:extLst>
          </p:cNvPr>
          <p:cNvPicPr>
            <a:picLocks noChangeAspect="1"/>
          </p:cNvPicPr>
          <p:nvPr/>
        </p:nvPicPr>
        <p:blipFill>
          <a:blip r:embed="rId4"/>
          <a:stretch>
            <a:fillRect/>
          </a:stretch>
        </p:blipFill>
        <p:spPr>
          <a:xfrm>
            <a:off x="5452459" y="1774770"/>
            <a:ext cx="6524625" cy="914400"/>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Payload vs. Launch Site</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458276B5-B3FC-4F7C-91B5-2C869C763226}"/>
              </a:ext>
            </a:extLst>
          </p:cNvPr>
          <p:cNvPicPr>
            <a:picLocks noChangeAspect="1"/>
          </p:cNvPicPr>
          <p:nvPr/>
        </p:nvPicPr>
        <p:blipFill>
          <a:blip r:embed="rId3"/>
          <a:stretch>
            <a:fillRect/>
          </a:stretch>
        </p:blipFill>
        <p:spPr>
          <a:xfrm>
            <a:off x="5108356" y="1643096"/>
            <a:ext cx="6610350" cy="4096359"/>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payload vs. orbit type</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8525A2B4-5E9F-433E-8D17-BEDD16FC418F}"/>
              </a:ext>
            </a:extLst>
          </p:cNvPr>
          <p:cNvPicPr>
            <a:picLocks noChangeAspect="1"/>
          </p:cNvPicPr>
          <p:nvPr/>
        </p:nvPicPr>
        <p:blipFill>
          <a:blip r:embed="rId3"/>
          <a:stretch>
            <a:fillRect/>
          </a:stretch>
        </p:blipFill>
        <p:spPr>
          <a:xfrm>
            <a:off x="5554388" y="1770698"/>
            <a:ext cx="5276850" cy="3571875"/>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Flight number vs. Orbit type</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1770AA13-FC61-4DD7-A129-A28D440D9BE2}"/>
              </a:ext>
            </a:extLst>
          </p:cNvPr>
          <p:cNvPicPr>
            <a:picLocks noChangeAspect="1"/>
          </p:cNvPicPr>
          <p:nvPr/>
        </p:nvPicPr>
        <p:blipFill>
          <a:blip r:embed="rId3"/>
          <a:stretch>
            <a:fillRect/>
          </a:stretch>
        </p:blipFill>
        <p:spPr>
          <a:xfrm>
            <a:off x="5647832" y="1827848"/>
            <a:ext cx="5153025" cy="4053496"/>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529256"/>
            <a:ext cx="10326708" cy="256977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Need to analysis the price of each launch and the success rate of each launch</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The trained machine learning model and use the data from SpaceX to determine if space will reuse the first stage and success rate of each launch in SpaceY.</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520262" y="1623848"/>
            <a:ext cx="11288109" cy="49976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accent3">
                    <a:lumMod val="25000"/>
                  </a:schemeClr>
                </a:solidFill>
                <a:latin typeface="Abadi" panose="020B0604020104020204" pitchFamily="34" charset="0"/>
              </a:rPr>
              <a:t>SpaceY will be sending spacecraft from international </a:t>
            </a:r>
            <a:r>
              <a:rPr lang="en-US" sz="1800" dirty="0" err="1">
                <a:solidFill>
                  <a:schemeClr val="accent3">
                    <a:lumMod val="25000"/>
                  </a:schemeClr>
                </a:solidFill>
                <a:latin typeface="Abadi" panose="020B0604020104020204" pitchFamily="34" charset="0"/>
              </a:rPr>
              <a:t>International</a:t>
            </a:r>
            <a:r>
              <a:rPr lang="en-US" sz="1800" dirty="0">
                <a:solidFill>
                  <a:schemeClr val="accent3">
                    <a:lumMod val="25000"/>
                  </a:schemeClr>
                </a:solidFill>
                <a:latin typeface="Abadi" panose="020B0604020104020204" pitchFamily="34" charset="0"/>
              </a:rPr>
              <a:t> space station. The SpaceY will be competing with SpaceX founded by Ellen Mask.</a:t>
            </a:r>
          </a:p>
          <a:p>
            <a:pPr lvl="1">
              <a:spcBef>
                <a:spcPts val="1400"/>
              </a:spcBef>
            </a:pPr>
            <a:r>
              <a:rPr lang="en-US" sz="1800" dirty="0">
                <a:solidFill>
                  <a:schemeClr val="accent3">
                    <a:lumMod val="25000"/>
                  </a:schemeClr>
                </a:solidFill>
                <a:latin typeface="Abadi" panose="020B0604020104020204" pitchFamily="34" charset="0"/>
              </a:rPr>
              <a:t>SpaceY will analysis the data of SpaceX and will come to a result or summary about how to the first stage of landing and reuse the first stage.</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There will be below answers need to find out</a:t>
            </a:r>
          </a:p>
          <a:p>
            <a:pPr lvl="2">
              <a:spcBef>
                <a:spcPts val="1400"/>
              </a:spcBef>
            </a:pPr>
            <a:r>
              <a:rPr lang="en-US" sz="1800" dirty="0">
                <a:solidFill>
                  <a:schemeClr val="accent3">
                    <a:lumMod val="25000"/>
                  </a:schemeClr>
                </a:solidFill>
                <a:latin typeface="Abadi" panose="020B0604020104020204" pitchFamily="34" charset="0"/>
              </a:rPr>
              <a:t>Success rate of each launch.</a:t>
            </a:r>
          </a:p>
          <a:p>
            <a:pPr lvl="2">
              <a:spcBef>
                <a:spcPts val="1400"/>
              </a:spcBef>
            </a:pPr>
            <a:r>
              <a:rPr lang="en-US" sz="1800" dirty="0">
                <a:solidFill>
                  <a:schemeClr val="accent3">
                    <a:lumMod val="25000"/>
                  </a:schemeClr>
                </a:solidFill>
                <a:latin typeface="Abadi" panose="020B0604020104020204" pitchFamily="34" charset="0"/>
              </a:rPr>
              <a:t>If SpaceX will reuse the first stage.</a:t>
            </a:r>
          </a:p>
        </p:txBody>
      </p:sp>
    </p:spTree>
    <p:extLst>
      <p:ext uri="{BB962C8B-B14F-4D97-AF65-F5344CB8AC3E}">
        <p14:creationId xmlns:p14="http://schemas.microsoft.com/office/powerpoint/2010/main" val="25600613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3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a:lnSpc>
                <a:spcPct val="120000"/>
              </a:lnSpc>
              <a:spcBef>
                <a:spcPts val="1400"/>
              </a:spcBef>
            </a:pPr>
            <a:r>
              <a:rPr lang="en-US" sz="8800" dirty="0">
                <a:solidFill>
                  <a:schemeClr val="accent3">
                    <a:lumMod val="25000"/>
                  </a:schemeClr>
                </a:solidFill>
                <a:latin typeface="Abadi"/>
              </a:rPr>
              <a:t>Perform data wrangling</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85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will be working with SpaceX launch data that is gathered from an API, specifically the SpaceX REST API. This API will give us data about launches, including information about the rocket used, payload delivered, launch specifications, landing specifications, and landing outcome.</a:t>
            </a:r>
          </a:p>
          <a:p>
            <a:pPr>
              <a:lnSpc>
                <a:spcPct val="100000"/>
              </a:lnSpc>
              <a:spcBef>
                <a:spcPts val="1400"/>
              </a:spcBef>
            </a:pPr>
            <a:r>
              <a:rPr lang="en-US" sz="2200" dirty="0">
                <a:solidFill>
                  <a:schemeClr val="accent3">
                    <a:lumMod val="25000"/>
                  </a:schemeClr>
                </a:solidFill>
                <a:latin typeface="Abadi" panose="020B0604020104020204" pitchFamily="34" charset="0"/>
              </a:rPr>
              <a:t>The SpaceX REST API endpoints, or URL, starts with api.spacexdata.com/v4/. We have the different end points, for example: /capsules and /cores We will be working with the endpoint api.spacexdata.com/v4/launches/past. </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 URL</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descr="Chart&#10;&#10;Description automatically generated with low confidence">
            <a:extLst>
              <a:ext uri="{FF2B5EF4-FFF2-40B4-BE49-F238E27FC236}">
                <a16:creationId xmlns:a16="http://schemas.microsoft.com/office/drawing/2014/main" id="{8EF30955-85F8-4B6A-BA69-79E214CB80E7}"/>
              </a:ext>
            </a:extLst>
          </p:cNvPr>
          <p:cNvPicPr>
            <a:picLocks noChangeAspect="1"/>
          </p:cNvPicPr>
          <p:nvPr/>
        </p:nvPicPr>
        <p:blipFill>
          <a:blip r:embed="rId4"/>
          <a:stretch>
            <a:fillRect/>
          </a:stretch>
        </p:blipFill>
        <p:spPr>
          <a:xfrm>
            <a:off x="5910262" y="1800225"/>
            <a:ext cx="5547710" cy="4225925"/>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Imagine you have to pull a large amount of data from websites, and you want to do it as quickly as possible. How would you do it without manually going to each website and getting the data? Well, “Web Scraping” is the answer. Web Scraping just makes this job easier and faster. </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 URL</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7" name="Picture 6" descr="Diagram&#10;&#10;Description automatically generated">
            <a:extLst>
              <a:ext uri="{FF2B5EF4-FFF2-40B4-BE49-F238E27FC236}">
                <a16:creationId xmlns:a16="http://schemas.microsoft.com/office/drawing/2014/main" id="{B25CD7CE-8291-4FB9-A162-5B241932C8B9}"/>
              </a:ext>
            </a:extLst>
          </p:cNvPr>
          <p:cNvPicPr>
            <a:picLocks noChangeAspect="1"/>
          </p:cNvPicPr>
          <p:nvPr/>
        </p:nvPicPr>
        <p:blipFill>
          <a:blip r:embed="rId4"/>
          <a:stretch>
            <a:fillRect/>
          </a:stretch>
        </p:blipFill>
        <p:spPr>
          <a:xfrm>
            <a:off x="5311849" y="1862455"/>
            <a:ext cx="6516613" cy="3529352"/>
          </a:xfrm>
          <a:prstGeom prst="rect">
            <a:avLst/>
          </a:prstGeom>
        </p:spPr>
      </p:pic>
    </p:spTree>
    <p:extLst>
      <p:ext uri="{BB962C8B-B14F-4D97-AF65-F5344CB8AC3E}">
        <p14:creationId xmlns:p14="http://schemas.microsoft.com/office/powerpoint/2010/main" val="1385553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7772400" cy="4351338"/>
          </a:xfrm>
          <a:prstGeom prst="rect">
            <a:avLst/>
          </a:prstGeom>
        </p:spPr>
        <p:txBody>
          <a:bodyPr/>
          <a:lstStyle/>
          <a:p>
            <a:r>
              <a:rPr lang="en-US" sz="2200" dirty="0">
                <a:solidFill>
                  <a:schemeClr val="accent3">
                    <a:lumMod val="25000"/>
                  </a:schemeClr>
                </a:solidFill>
                <a:latin typeface="Abadi" panose="020B0604020104020204" pitchFamily="34" charset="0"/>
              </a:rPr>
              <a:t>Data Wrangling is the process of gathering, collecting, and transforming Raw data into another format for better understanding, decision-making, accessing, and analysis in less time.</a:t>
            </a:r>
          </a:p>
          <a:p>
            <a:r>
              <a:rPr lang="en-US" sz="2200" dirty="0">
                <a:solidFill>
                  <a:schemeClr val="accent3">
                    <a:lumMod val="25000"/>
                  </a:schemeClr>
                </a:solidFill>
                <a:latin typeface="Abadi" panose="020B0604020104020204" pitchFamily="34" charset="0"/>
              </a:rPr>
              <a:t>Data Wrangling is a crucial topic for Data Science and Data Analysis. Pandas Framework of Python is used for Data Wrangling. Pandas is an open-source library specifically developed for Data Analysis and Data Science. The process like data sorting or filtration, Data grouping, etc</a:t>
            </a:r>
            <a:r>
              <a:rPr lang="en-US" sz="1600" b="0" i="0" dirty="0">
                <a:solidFill>
                  <a:srgbClr val="273239"/>
                </a:solidFill>
                <a:effectLst/>
                <a:latin typeface="urw-din"/>
              </a:rPr>
              <a:t>.</a:t>
            </a:r>
          </a:p>
          <a:p>
            <a:r>
              <a:rPr lang="en-US" sz="2200" dirty="0">
                <a:solidFill>
                  <a:schemeClr val="accent3">
                    <a:lumMod val="25000"/>
                  </a:schemeClr>
                </a:solidFill>
                <a:latin typeface="Abadi" panose="020B0604020104020204" pitchFamily="34" charset="0"/>
                <a:hlinkClick r:id="rId3"/>
              </a:rPr>
              <a:t>GitHub URL</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7" name="Picture 6" descr="Diagram, box and whisker chart&#10;&#10;Description automatically generated">
            <a:extLst>
              <a:ext uri="{FF2B5EF4-FFF2-40B4-BE49-F238E27FC236}">
                <a16:creationId xmlns:a16="http://schemas.microsoft.com/office/drawing/2014/main" id="{4E61B30D-EF41-4999-AE0D-B3BF5F51E381}"/>
              </a:ext>
            </a:extLst>
          </p:cNvPr>
          <p:cNvPicPr>
            <a:picLocks noChangeAspect="1"/>
          </p:cNvPicPr>
          <p:nvPr/>
        </p:nvPicPr>
        <p:blipFill>
          <a:blip r:embed="rId4"/>
          <a:stretch>
            <a:fillRect/>
          </a:stretch>
        </p:blipFill>
        <p:spPr>
          <a:xfrm>
            <a:off x="9344699" y="1499583"/>
            <a:ext cx="1842760" cy="5003422"/>
          </a:xfrm>
          <a:prstGeom prst="rect">
            <a:avLst/>
          </a:prstGeom>
        </p:spPr>
      </p:pic>
    </p:spTree>
    <p:extLst>
      <p:ext uri="{BB962C8B-B14F-4D97-AF65-F5344CB8AC3E}">
        <p14:creationId xmlns:p14="http://schemas.microsoft.com/office/powerpoint/2010/main" val="29875529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4885</TotalTime>
  <Words>926</Words>
  <Application>Microsoft Office PowerPoint</Application>
  <PresentationFormat>Widescreen</PresentationFormat>
  <Paragraphs>96</Paragraphs>
  <Slides>22</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Abadi</vt:lpstr>
      <vt:lpstr>Arial</vt:lpstr>
      <vt:lpstr>Calibri</vt:lpstr>
      <vt:lpstr>Calibri Light</vt:lpstr>
      <vt:lpstr>IBM Plex Mono SemiBold</vt:lpstr>
      <vt:lpstr>urw-din</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Prakrati Gupta</cp:lastModifiedBy>
  <cp:revision>228</cp:revision>
  <dcterms:created xsi:type="dcterms:W3CDTF">2021-04-29T18:58:34Z</dcterms:created>
  <dcterms:modified xsi:type="dcterms:W3CDTF">2021-09-22T18:02:53Z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